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guide id="3" orient="horz" pos="576">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FB048FF-EA45-436F-B26C-C9E6CF005D72}">
  <a:tblStyle styleId="{CFB048FF-EA45-436F-B26C-C9E6CF005D7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 pos="576" orient="horz"/>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43551cf01_0_1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43551cf0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1b319fd4de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1b319fd4d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9" Type="http://schemas.openxmlformats.org/officeDocument/2006/relationships/hyperlink" Target="https://docs.google.com/presentation/d/1j7aBQG8jRppH7MbzuzFerHVbnEESFA0umkjUYRoMUAE/edit?usp=sharing" TargetMode="External"/><Relationship Id="rId5" Type="http://schemas.openxmlformats.org/officeDocument/2006/relationships/hyperlink" Target="https://docs.google.com/presentation/d/1c1j6THmiM9Wooq_kS9fg_P5f8Mnf3FAuzRE9a9LA3Oc/edit?usp=sharing" TargetMode="External"/><Relationship Id="rId6" Type="http://schemas.openxmlformats.org/officeDocument/2006/relationships/hyperlink" Target="https://docs.google.com/presentation/d/1QzX7xWvLqZUqFBI76YtpLvYMWqlXkxpQugUUEK6zfgo/edit?usp=sharing" TargetMode="External"/><Relationship Id="rId7" Type="http://schemas.openxmlformats.org/officeDocument/2006/relationships/hyperlink" Target="https://docs.google.com/presentation/d/1Vi-bIN0aHiGe0eQDn1_01lKIaPvAkvhl8FdD6DfLAYI/edit?usp=sharing" TargetMode="External"/><Relationship Id="rId8" Type="http://schemas.openxmlformats.org/officeDocument/2006/relationships/hyperlink" Target="https://docs.google.com/presentation/d/1EN2f8BApgUHGCWEMQc7XstH__8a_ZOu_E9S0YWyiT20/edit?usp=sharin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docs.google.com/presentation/d/1UlOAk1kNkhSP-AIQyHxeURry_V6tg_TkVBtV-NBDHk4/edit?usp=sharin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docs.google.com/presentation/d/1tdb5WrC8qRxj5h7Ba3C4dsQeVPnphTP0HMQtmbh7gnY/edit?usp=sharing"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{CFB048FF-EA45-436F-B26C-C9E6CF005D72}</a:tableStyleId>
              </a:tblPr>
              <a:tblGrid>
                <a:gridCol w="1633350"/>
                <a:gridCol w="4045800"/>
                <a:gridCol w="3669725"/>
              </a:tblGrid>
              <a:tr h="3545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10: Core Beliefs and Religion</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10525">
                <a:tc>
                  <a:txBody>
                    <a:bodyPr/>
                    <a:lstStyle/>
                    <a:p>
                      <a:pPr indent="0" lvl="0" marL="0" rtl="0" algn="l">
                        <a:spcBef>
                          <a:spcPts val="0"/>
                        </a:spcBef>
                        <a:spcAft>
                          <a:spcPts val="0"/>
                        </a:spcAft>
                        <a:buNone/>
                      </a:pPr>
                      <a:r>
                        <a:rPr b="1" lang="en" sz="1200">
                          <a:latin typeface="Inter"/>
                          <a:ea typeface="Inter"/>
                          <a:cs typeface="Inter"/>
                          <a:sym typeface="Inter"/>
                        </a:rPr>
                        <a:t>SUPPORTING QUESTION</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did the core beliefs and practices of the major world religions shape the political and social structures of Afro-Eurasia during the period 1300-1500?</a:t>
                      </a:r>
                      <a:endParaRPr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40350">
                <a:tc>
                  <a:txBody>
                    <a:bodyPr/>
                    <a:lstStyle/>
                    <a:p>
                      <a:pPr indent="0" lvl="0" marL="0" rtl="0" algn="l">
                        <a:spcBef>
                          <a:spcPts val="0"/>
                        </a:spcBef>
                        <a:spcAft>
                          <a:spcPts val="0"/>
                        </a:spcAft>
                        <a:buNone/>
                      </a:pPr>
                      <a:r>
                        <a:rPr b="1" lang="en" sz="1200">
                          <a:latin typeface="Inter"/>
                          <a:ea typeface="Inter"/>
                          <a:cs typeface="Inter"/>
                          <a:sym typeface="Inter"/>
                        </a:rPr>
                        <a:t>STANDARD(S)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2.4, 2.5. 2.9</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06025">
                <a:tc>
                  <a:txBody>
                    <a:bodyPr/>
                    <a:lstStyle/>
                    <a:p>
                      <a:pPr indent="0" lvl="0" marL="0" rtl="0" algn="l">
                        <a:spcBef>
                          <a:spcPts val="0"/>
                        </a:spcBef>
                        <a:spcAft>
                          <a:spcPts val="0"/>
                        </a:spcAft>
                        <a:buNone/>
                      </a:pPr>
                      <a:r>
                        <a:rPr b="1" lang="en" sz="1200">
                          <a:latin typeface="Inter"/>
                          <a:ea typeface="Inter"/>
                          <a:cs typeface="Inter"/>
                          <a:sym typeface="Inter"/>
                        </a:rPr>
                        <a:t>FOCUS SKILL(S)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Comparison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41400">
                <a:tc>
                  <a:txBody>
                    <a:bodyPr/>
                    <a:lstStyle/>
                    <a:p>
                      <a:pPr indent="0" lvl="0" marL="0" rtl="0" algn="l">
                        <a:spcBef>
                          <a:spcPts val="0"/>
                        </a:spcBef>
                        <a:spcAft>
                          <a:spcPts val="0"/>
                        </a:spcAft>
                        <a:buNone/>
                      </a:pPr>
                      <a:r>
                        <a:rPr b="1" lang="en" sz="1200">
                          <a:latin typeface="Inter"/>
                          <a:ea typeface="Inter"/>
                          <a:cs typeface="Inter"/>
                          <a:sym typeface="Inter"/>
                        </a:rPr>
                        <a:t>STUDENT MATERIALS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 First Options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Printed Student Handouts: </a:t>
                      </a:r>
                      <a:r>
                        <a:rPr lang="en" sz="1200" u="sng">
                          <a:solidFill>
                            <a:schemeClr val="hlink"/>
                          </a:solidFill>
                          <a:latin typeface="Inter"/>
                          <a:ea typeface="Inter"/>
                          <a:cs typeface="Inter"/>
                          <a:sym typeface="Inter"/>
                          <a:hlinkClick r:id="rId6"/>
                        </a:rPr>
                        <a:t>Group 1</a:t>
                      </a:r>
                      <a:r>
                        <a:rPr lang="en" sz="1200">
                          <a:solidFill>
                            <a:schemeClr val="dk1"/>
                          </a:solidFill>
                          <a:latin typeface="Inter"/>
                          <a:ea typeface="Inter"/>
                          <a:cs typeface="Inter"/>
                          <a:sym typeface="Inter"/>
                        </a:rPr>
                        <a:t>, </a:t>
                      </a:r>
                      <a:r>
                        <a:rPr lang="en" sz="1200" u="sng">
                          <a:solidFill>
                            <a:schemeClr val="hlink"/>
                          </a:solidFill>
                          <a:latin typeface="Inter"/>
                          <a:ea typeface="Inter"/>
                          <a:cs typeface="Inter"/>
                          <a:sym typeface="Inter"/>
                          <a:hlinkClick r:id="rId7"/>
                        </a:rPr>
                        <a:t>Group 2</a:t>
                      </a:r>
                      <a:r>
                        <a:rPr lang="en" sz="1200">
                          <a:solidFill>
                            <a:schemeClr val="dk1"/>
                          </a:solidFill>
                          <a:latin typeface="Inter"/>
                          <a:ea typeface="Inter"/>
                          <a:cs typeface="Inter"/>
                          <a:sym typeface="Inter"/>
                        </a:rPr>
                        <a:t>, </a:t>
                      </a:r>
                      <a:r>
                        <a:rPr lang="en" sz="1200" u="sng">
                          <a:solidFill>
                            <a:schemeClr val="hlink"/>
                          </a:solidFill>
                          <a:latin typeface="Inter"/>
                          <a:ea typeface="Inter"/>
                          <a:cs typeface="Inter"/>
                          <a:sym typeface="Inter"/>
                          <a:hlinkClick r:id="rId8"/>
                        </a:rPr>
                        <a:t>Group 3</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Access to Inquiry Journal (already handed out in Lesson 1)</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10525">
                <a:tc rowSpan="2">
                  <a:txBody>
                    <a:bodyPr/>
                    <a:lstStyle/>
                    <a:p>
                      <a:pPr indent="0" lvl="0" marL="0" rtl="0" algn="l">
                        <a:spcBef>
                          <a:spcPts val="0"/>
                        </a:spcBef>
                        <a:spcAft>
                          <a:spcPts val="0"/>
                        </a:spcAft>
                        <a:buNone/>
                      </a:pPr>
                      <a:r>
                        <a:rPr b="1" lang="en" sz="1200">
                          <a:latin typeface="Inter"/>
                          <a:ea typeface="Inter"/>
                          <a:cs typeface="Inter"/>
                          <a:sym typeface="Inter"/>
                        </a:rPr>
                        <a:t>DO FIRST</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Religion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Notice, Wonder, Think</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210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rgbClr val="0097A7"/>
                          </a:solidFill>
                          <a:latin typeface="Inter"/>
                          <a:ea typeface="Inter"/>
                          <a:cs typeface="Inter"/>
                          <a:sym typeface="Inter"/>
                          <a:hlinkClick r:id="rId9">
                            <a:extLst>
                              <a:ext uri="{A12FA001-AC4F-418D-AE19-62706E023703}">
                                <ahyp:hlinkClr val="tx"/>
                              </a:ext>
                            </a:extLst>
                          </a:hlinkClick>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40350">
                <a:tc rowSpan="2">
                  <a:txBody>
                    <a:bodyPr/>
                    <a:lstStyle/>
                    <a:p>
                      <a:pPr indent="0" lvl="0" marL="0" rtl="0" algn="l">
                        <a:spcBef>
                          <a:spcPts val="0"/>
                        </a:spcBef>
                        <a:spcAft>
                          <a:spcPts val="0"/>
                        </a:spcAft>
                        <a:buNone/>
                      </a:pPr>
                      <a:r>
                        <a:rPr b="1" lang="en" sz="1200">
                          <a:latin typeface="Inter"/>
                          <a:ea typeface="Inter"/>
                          <a:cs typeface="Inter"/>
                          <a:sym typeface="Inter"/>
                        </a:rPr>
                        <a:t>ACTIVITY 1 - LAUNCH</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launch is a quick recap of this topic and a way to quickly assess students' understanding of the core beliefs and practices of world religions and philosophies. Ask students to take out a piece of paper. For one minute, have students write down everything they remember about Islam, Christianity, and Chinese philosophies (Confucianism, Buddhism, and Daoism). Once time is up, have students pair up with a partner and share their lists. In the front of the classroom, create a large brainstorm by collecting the ideas from the class.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807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Instruct students to take out a sheet of paper </a:t>
                      </a:r>
                      <a:r>
                        <a:rPr lang="en" sz="1200">
                          <a:latin typeface="Inter"/>
                          <a:ea typeface="Inter"/>
                          <a:cs typeface="Inter"/>
                          <a:sym typeface="Inter"/>
                        </a:rPr>
                        <a:t>and write their brainstorm</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Guide students to partners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Review as a whole group</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Take out a sheet of paper and </a:t>
                      </a:r>
                      <a:r>
                        <a:rPr lang="en" sz="1200">
                          <a:latin typeface="Inter"/>
                          <a:ea typeface="Inter"/>
                          <a:cs typeface="Inter"/>
                          <a:sym typeface="Inter"/>
                        </a:rPr>
                        <a:t>write a brainstorm</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Partner up and share lists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Review as a whole group</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Global Exchanges and Societies: Daily Lesson Plan (90 Minutes)</a:t>
            </a:r>
            <a:endParaRPr sz="1800">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{CFB048FF-EA45-436F-B26C-C9E6CF005D72}</a:tableStyleId>
              </a:tblPr>
              <a:tblGrid>
                <a:gridCol w="1673200"/>
                <a:gridCol w="4057350"/>
                <a:gridCol w="3702950"/>
              </a:tblGrid>
              <a:tr h="2925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10: Core Beliefs and Religion</a:t>
                      </a:r>
                      <a:r>
                        <a:rPr b="1" lang="en" sz="1300">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02125">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participate in a jigsaw activity to further their understanding of world religions and philosophies. Students will have an initial partner. Each group of partners will look at one philosophy/religion. Ideally, an equal number of students will look at the various philosophies/religions. With their partner, students will complete a secondary source reading and answer three questions found in the one of the versions of </a:t>
                      </a:r>
                      <a:r>
                        <a:rPr lang="en" sz="1200" u="sng">
                          <a:solidFill>
                            <a:schemeClr val="hlink"/>
                          </a:solidFill>
                          <a:latin typeface="Inter"/>
                          <a:ea typeface="Inter"/>
                          <a:cs typeface="Inter"/>
                          <a:sym typeface="Inter"/>
                          <a:hlinkClick r:id="rId5"/>
                        </a:rPr>
                        <a:t>Core Beliefs and Religion Student Worksheet</a:t>
                      </a: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61700">
                <a:tc vMerge="1"/>
                <a:tc>
                  <a:txBody>
                    <a:bodyPr/>
                    <a:lstStyle/>
                    <a:p>
                      <a:pPr indent="0" lvl="0" marL="0" rtl="0" algn="ctr">
                        <a:spcBef>
                          <a:spcPts val="0"/>
                        </a:spcBef>
                        <a:spcAft>
                          <a:spcPts val="0"/>
                        </a:spcAft>
                        <a:buNone/>
                      </a:pPr>
                      <a:r>
                        <a:rPr lang="en" sz="1200">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Determine student partners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Hand out a </a:t>
                      </a:r>
                      <a:r>
                        <a:rPr lang="en" sz="1200">
                          <a:latin typeface="Inter"/>
                          <a:ea typeface="Inter"/>
                          <a:cs typeface="Inter"/>
                          <a:sym typeface="Inter"/>
                        </a:rPr>
                        <a:t>copy of one of the three worksheets to each student. Partners should have the same worksheet. Student copies of each of the following worksheets can be found on page 1 in the row titled “Student Materials”</a:t>
                      </a:r>
                      <a:endParaRPr sz="1200">
                        <a:latin typeface="Inter"/>
                        <a:ea typeface="Inter"/>
                        <a:cs typeface="Inter"/>
                        <a:sym typeface="Inter"/>
                      </a:endParaRPr>
                    </a:p>
                    <a:p>
                      <a:pPr indent="-304800" lvl="0" marL="800100" rtl="0" algn="l">
                        <a:spcBef>
                          <a:spcPts val="0"/>
                        </a:spcBef>
                        <a:spcAft>
                          <a:spcPts val="0"/>
                        </a:spcAft>
                        <a:buSzPts val="1200"/>
                        <a:buFont typeface="Inter"/>
                        <a:buAutoNum type="alphaLcPeriod"/>
                      </a:pPr>
                      <a:r>
                        <a:rPr lang="en" sz="1200">
                          <a:latin typeface="Inter"/>
                          <a:ea typeface="Inter"/>
                          <a:cs typeface="Inter"/>
                          <a:sym typeface="Inter"/>
                        </a:rPr>
                        <a:t>Islam</a:t>
                      </a:r>
                      <a:endParaRPr sz="1200">
                        <a:latin typeface="Inter"/>
                        <a:ea typeface="Inter"/>
                        <a:cs typeface="Inter"/>
                        <a:sym typeface="Inter"/>
                      </a:endParaRPr>
                    </a:p>
                    <a:p>
                      <a:pPr indent="-304800" lvl="0" marL="800100" rtl="0" algn="l">
                        <a:spcBef>
                          <a:spcPts val="0"/>
                        </a:spcBef>
                        <a:spcAft>
                          <a:spcPts val="0"/>
                        </a:spcAft>
                        <a:buSzPts val="1200"/>
                        <a:buFont typeface="Inter"/>
                        <a:buAutoNum type="alphaLcPeriod"/>
                      </a:pPr>
                      <a:r>
                        <a:rPr lang="en" sz="1200">
                          <a:latin typeface="Inter"/>
                          <a:ea typeface="Inter"/>
                          <a:cs typeface="Inter"/>
                          <a:sym typeface="Inter"/>
                        </a:rPr>
                        <a:t>Chinese Philosophies</a:t>
                      </a:r>
                      <a:endParaRPr sz="1200">
                        <a:latin typeface="Inter"/>
                        <a:ea typeface="Inter"/>
                        <a:cs typeface="Inter"/>
                        <a:sym typeface="Inter"/>
                      </a:endParaRPr>
                    </a:p>
                    <a:p>
                      <a:pPr indent="-304800" lvl="0" marL="800100" rtl="0" algn="l">
                        <a:spcBef>
                          <a:spcPts val="0"/>
                        </a:spcBef>
                        <a:spcAft>
                          <a:spcPts val="0"/>
                        </a:spcAft>
                        <a:buSzPts val="1200"/>
                        <a:buFont typeface="Inter"/>
                        <a:buAutoNum type="alphaLcPeriod"/>
                      </a:pPr>
                      <a:r>
                        <a:rPr lang="en" sz="1200">
                          <a:latin typeface="Inter"/>
                          <a:ea typeface="Inter"/>
                          <a:cs typeface="Inter"/>
                          <a:sym typeface="Inter"/>
                        </a:rPr>
                        <a:t>Christianity</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Instruct students to read the secondary source and answer the questions that follow</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Monitor work progress and provide support as needed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 ACTIONS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Meet with partner</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Read the secondary source</a:t>
                      </a:r>
                      <a:r>
                        <a:rPr lang="en" sz="1200">
                          <a:latin typeface="Inter"/>
                          <a:ea typeface="Inter"/>
                          <a:cs typeface="Inter"/>
                          <a:sym typeface="Inter"/>
                        </a:rPr>
                        <a:t> and</a:t>
                      </a:r>
                      <a:r>
                        <a:rPr lang="en" sz="1200">
                          <a:solidFill>
                            <a:srgbClr val="000000"/>
                          </a:solidFill>
                          <a:latin typeface="Inter"/>
                          <a:ea typeface="Inter"/>
                          <a:cs typeface="Inter"/>
                          <a:sym typeface="Inter"/>
                        </a:rPr>
                        <a:t> answer the questions that follow</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Global Exchanges and Societies: Daily Lesson Plan (90 Minutes)</a:t>
            </a:r>
            <a:endParaRPr sz="1800">
              <a:solidFill>
                <a:srgbClr val="000000"/>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{CFB048FF-EA45-436F-B26C-C9E6CF005D72}</a:tableStyleId>
              </a:tblPr>
              <a:tblGrid>
                <a:gridCol w="1673200"/>
                <a:gridCol w="4057350"/>
                <a:gridCol w="3702950"/>
              </a:tblGrid>
              <a:tr h="3624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10: Core Beliefs and Religion</a:t>
                      </a:r>
                      <a:r>
                        <a:rPr b="1" lang="en" sz="1300">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565700">
                <a:tc rowSpan="2">
                  <a:txBody>
                    <a:bodyPr/>
                    <a:lstStyle/>
                    <a:p>
                      <a:pPr indent="0" lvl="0" marL="0" rtl="0" algn="l">
                        <a:spcBef>
                          <a:spcPts val="0"/>
                        </a:spcBef>
                        <a:spcAft>
                          <a:spcPts val="0"/>
                        </a:spcAft>
                        <a:buNone/>
                      </a:pPr>
                      <a:r>
                        <a:rPr b="1" lang="en" sz="1300">
                          <a:latin typeface="Inter"/>
                          <a:ea typeface="Inter"/>
                          <a:cs typeface="Inter"/>
                          <a:sym typeface="Inter"/>
                        </a:rPr>
                        <a:t>ACTIVITY 3 - EXHIBIT</a:t>
                      </a:r>
                      <a:endParaRPr b="1" sz="1300">
                        <a:latin typeface="Inter"/>
                        <a:ea typeface="Inter"/>
                        <a:cs typeface="Inter"/>
                        <a:sym typeface="Inter"/>
                      </a:endParaRPr>
                    </a:p>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participate in an inside/outside circle (visual and video explanation included in Best Practices Repository) to engage in a Comparison activity. Have students get into groups of 3 with one person representing each philosophy/religion. Then have one group of 3 surround another group. They should be standing across from a person who looked at the same philosophy/religion and should compare their answers to the reading questions. Then the students in the inside circle will rotate to the right. As they go through the next two rotations, they will complete the Comparison Graphic Organizer (pages 3-4 of student worksheet). They should consider both similarities and differences as they meet with each person.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913675">
                <a:tc vMerge="1"/>
                <a:tc>
                  <a:txBody>
                    <a:bodyPr/>
                    <a:lstStyle/>
                    <a:p>
                      <a:pPr indent="0" lvl="0" marL="0" rtl="0" algn="ctr">
                        <a:spcBef>
                          <a:spcPts val="0"/>
                        </a:spcBef>
                        <a:spcAft>
                          <a:spcPts val="0"/>
                        </a:spcAft>
                        <a:buNone/>
                      </a:pPr>
                      <a:r>
                        <a:rPr lang="en" sz="1200">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Determine groups.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directions for students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Instruct students to use the </a:t>
                      </a:r>
                      <a:r>
                        <a:rPr lang="en" sz="1200">
                          <a:solidFill>
                            <a:srgbClr val="000000"/>
                          </a:solidFill>
                          <a:latin typeface="Inter"/>
                          <a:ea typeface="Inter"/>
                          <a:cs typeface="Inter"/>
                          <a:sym typeface="Inter"/>
                        </a:rPr>
                        <a:t>Comparison Graphic Organizer for this activity (pages 3-4 of student worksheet)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rgbClr val="000000"/>
                          </a:solidFill>
                          <a:latin typeface="Inter"/>
                          <a:ea typeface="Inter"/>
                          <a:cs typeface="Inter"/>
                          <a:sym typeface="Inter"/>
                        </a:rPr>
                        <a:t>Monitor work progress and provide support as needed</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Bring students back and review the answers as a whole group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Follow along with movement directions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Comparison graphic organizer (pages 3-4 of student worksheet)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036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reflect on their learning from the prior topic by completing </a:t>
                      </a:r>
                      <a:r>
                        <a:rPr lang="en" sz="1200" u="sng">
                          <a:solidFill>
                            <a:schemeClr val="accent5"/>
                          </a:solidFill>
                          <a:latin typeface="Inter"/>
                          <a:ea typeface="Inter"/>
                          <a:cs typeface="Inter"/>
                          <a:sym typeface="Inter"/>
                          <a:hlinkClick r:id="rId5">
                            <a:extLst>
                              <a:ext uri="{A12FA001-AC4F-418D-AE19-62706E023703}">
                                <ahyp:hlinkClr val="tx"/>
                              </a:ext>
                            </a:extLst>
                          </a:hlinkClick>
                        </a:rPr>
                        <a:t>Unit 1, Topic 3 Inquiry Journal</a:t>
                      </a:r>
                      <a:r>
                        <a:rPr lang="en" sz="1200">
                          <a:solidFill>
                            <a:schemeClr val="dk1"/>
                          </a:solidFill>
                          <a:latin typeface="Inter"/>
                          <a:ea typeface="Inter"/>
                          <a:cs typeface="Inter"/>
                          <a:sym typeface="Inter"/>
                        </a:rPr>
                        <a:t>. Students can use the CER template in the Inquiry Journal to plan out their paragraph before composing.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958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Provide students’ access to their Inquiry Journal and provide instructions.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 CER paragraph for Topic </a:t>
                      </a:r>
                      <a:r>
                        <a:rPr lang="en" sz="1200">
                          <a:latin typeface="Inter"/>
                          <a:ea typeface="Inter"/>
                          <a:cs typeface="Inter"/>
                          <a:sym typeface="Inter"/>
                        </a:rPr>
                        <a:t>3</a:t>
                      </a:r>
                      <a:r>
                        <a:rPr lang="en" sz="1200">
                          <a:solidFill>
                            <a:srgbClr val="000000"/>
                          </a:solidFill>
                          <a:latin typeface="Inter"/>
                          <a:ea typeface="Inter"/>
                          <a:cs typeface="Inter"/>
                          <a:sym typeface="Inter"/>
                        </a:rPr>
                        <a:t> Compelling Question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Global Exchanges and Societies: Daily Lesson Plan (90 Minutes)</a:t>
            </a:r>
            <a:endParaRPr sz="1800">
              <a:solidFill>
                <a:srgbClr val="000000"/>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